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5bf8bd588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5bf8bd588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5bf8bd588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5bf8bd588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5bf8bd588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5bf8bd588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5bf8bd588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5bf8bd588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3cb7c17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3cb7c17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5bf8bd58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5bf8bd58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3cb7c17a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3cb7c17a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5bf8bd588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5bf8bd588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5bf8bd588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5bf8bd588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3cb7c17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3cb7c17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5bf8bd588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5bf8bd588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5bf8bd588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5bf8bd588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3cb7c17a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3cb7c17a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3cb7c17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3cb7c17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5bf8bd58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5bf8bd58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60feba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60feba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3cb7c17a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3cb7c17a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5bf8bd588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5bf8bd588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5bf8bd588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e5bf8bd588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5bf8bd588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5bf8bd588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5bf8bd588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5bf8bd588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3cb7c17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3cb7c17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5bf8bd588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5bf8bd588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3cb7c17a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3cb7c17a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e5bf8bd588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e5bf8bd588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3cb7c17a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3cb7c17a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3cb7c17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3cb7c17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5bf8bd5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5bf8bd5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5bf8bd588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5bf8bd588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5bf8bd588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5bf8bd588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437900" y="1713725"/>
            <a:ext cx="4827900" cy="1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Consumer Goods Ad Hoc Analysis</a:t>
            </a:r>
            <a:endParaRPr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3496325" y="3329350"/>
            <a:ext cx="1214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B7B7B7"/>
                </a:solidFill>
              </a:rPr>
              <a:t>Presented by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051625" y="1515975"/>
            <a:ext cx="1642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AtliQ Hardware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336" y="1379775"/>
            <a:ext cx="517217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3496325" y="3501175"/>
            <a:ext cx="2463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Ashutosh Jaiswal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50" y="2187325"/>
            <a:ext cx="2653950" cy="26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idx="4294967295" type="subTitle"/>
          </p:nvPr>
        </p:nvSpPr>
        <p:spPr>
          <a:xfrm>
            <a:off x="229600" y="238775"/>
            <a:ext cx="15339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Request-2</a:t>
            </a:r>
            <a:endParaRPr sz="2000"/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525" y="457324"/>
            <a:ext cx="3553699" cy="42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3033550" y="275850"/>
            <a:ext cx="2847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Unique Products Quantity 2020</a:t>
            </a:r>
            <a:endParaRPr b="1"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-GB" sz="11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b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Unique Products Quantity 2021</a:t>
            </a:r>
            <a:endParaRPr b="1"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75" y="1924050"/>
            <a:ext cx="54483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118300" y="1566100"/>
            <a:ext cx="18861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333875" y="2686050"/>
            <a:ext cx="489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❖"/>
            </a:pP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There was a significant </a:t>
            </a:r>
            <a:r>
              <a:rPr lang="en-GB" sz="1200">
                <a:solidFill>
                  <a:srgbClr val="D9F0FF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increase</a:t>
            </a: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lang="en-GB" sz="1200">
                <a:solidFill>
                  <a:schemeClr val="accent2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36.33%</a:t>
            </a: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in unique products in 2021 compared to 2020.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380000" y="3492175"/>
            <a:ext cx="46443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CB9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Recommendation</a:t>
            </a: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❖"/>
            </a:pP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Continue product innovation to maintain growth and consider scaling successful products.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Request-3</a:t>
            </a:r>
            <a:endParaRPr sz="1200"/>
          </a:p>
        </p:txBody>
      </p:sp>
      <p:sp>
        <p:nvSpPr>
          <p:cNvPr id="287" name="Google Shape;287;p27"/>
          <p:cNvSpPr txBox="1"/>
          <p:nvPr>
            <p:ph idx="1" type="body"/>
          </p:nvPr>
        </p:nvSpPr>
        <p:spPr>
          <a:xfrm>
            <a:off x="1297500" y="836600"/>
            <a:ext cx="39183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Provide a report with all the </a:t>
            </a:r>
            <a:r>
              <a:rPr lang="en-GB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unique product counts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 for each </a:t>
            </a:r>
            <a:r>
              <a:rPr lang="en-GB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 and sort them in descending order of product counts.</a:t>
            </a:r>
            <a:endParaRPr/>
          </a:p>
        </p:txBody>
      </p:sp>
      <p:sp>
        <p:nvSpPr>
          <p:cNvPr id="288" name="Google Shape;288;p27"/>
          <p:cNvSpPr txBox="1"/>
          <p:nvPr/>
        </p:nvSpPr>
        <p:spPr>
          <a:xfrm>
            <a:off x="6209750" y="472775"/>
            <a:ext cx="1019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175" y="1096875"/>
            <a:ext cx="3131225" cy="2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00" y="3010800"/>
            <a:ext cx="52387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316825" y="2624900"/>
            <a:ext cx="131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Request-3</a:t>
            </a:r>
            <a:endParaRPr sz="1200"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475" y="451575"/>
            <a:ext cx="4742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/>
        </p:nvSpPr>
        <p:spPr>
          <a:xfrm>
            <a:off x="5364075" y="717275"/>
            <a:ext cx="304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Unique Product Counts by </a:t>
            </a: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Segments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216575" y="1193125"/>
            <a:ext cx="42609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segment with the highest count of unique products is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notebooks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129.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segments include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accessories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(116),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peripherals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(84),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desktops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(32),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storage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(27), and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which has the lowest count of 9.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12550" y="2820400"/>
            <a:ext cx="42609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 in R&amp;D for the </a:t>
            </a:r>
            <a:r>
              <a:rPr lang="en-GB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notebook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segment to leverage its large product base.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opportunities to expand and innovate in the </a:t>
            </a:r>
            <a:r>
              <a:rPr lang="en-GB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accessories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GB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peripherals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segments due to their substantial product counts.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❖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 strategies to boost the product line in lower-count segments like </a:t>
            </a:r>
            <a:r>
              <a:rPr lang="en-GB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networking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diversify offerings.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Request-4</a:t>
            </a:r>
            <a:endParaRPr sz="1200"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1297500" y="227000"/>
            <a:ext cx="7275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had the most increase in </a:t>
            </a:r>
            <a:r>
              <a:rPr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unique products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in 2021 vs 2020?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The final output contains these fields, segment, product_count_2020, product_count_2021 and Difference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91025" y="2617900"/>
            <a:ext cx="785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50" y="909500"/>
            <a:ext cx="6717575" cy="41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Request-4</a:t>
            </a:r>
            <a:endParaRPr sz="1200"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1297500" y="227000"/>
            <a:ext cx="7275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lang="en-GB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had the most increase in </a:t>
            </a:r>
            <a:r>
              <a:rPr lang="en-GB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unique products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in 2021 vs 2020?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final output contains these fields, segment, product_count_2020, product_count_2021 and Difference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362550" y="1321475"/>
            <a:ext cx="1454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550" y="1909100"/>
            <a:ext cx="5766151" cy="2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idx="4294967295" type="subTitle"/>
          </p:nvPr>
        </p:nvSpPr>
        <p:spPr>
          <a:xfrm>
            <a:off x="691900" y="269250"/>
            <a:ext cx="13644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Request-4 Insight</a:t>
            </a:r>
            <a:endParaRPr sz="1200"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00" y="721900"/>
            <a:ext cx="7985875" cy="4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1984175" y="509650"/>
            <a:ext cx="6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Unique Product difference </a:t>
            </a:r>
            <a:r>
              <a:rPr lang="en-GB" sz="16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r>
              <a:rPr lang="en-GB" sz="16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 Segments </a:t>
            </a:r>
            <a:r>
              <a:rPr lang="en-GB" sz="16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for FY 2020 and FY 2021</a:t>
            </a:r>
            <a:endParaRPr sz="16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idx="4294967295" type="subTitle"/>
          </p:nvPr>
        </p:nvSpPr>
        <p:spPr>
          <a:xfrm>
            <a:off x="158500" y="269250"/>
            <a:ext cx="13644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Request-4</a:t>
            </a:r>
            <a:endParaRPr sz="1200"/>
          </a:p>
        </p:txBody>
      </p:sp>
      <p:sp>
        <p:nvSpPr>
          <p:cNvPr id="329" name="Google Shape;329;p32"/>
          <p:cNvSpPr txBox="1"/>
          <p:nvPr/>
        </p:nvSpPr>
        <p:spPr>
          <a:xfrm>
            <a:off x="997625" y="1242250"/>
            <a:ext cx="76971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Accessories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segment experienced the largest increase in unique products from 2020 to 2021.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segment had the lowest increase.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 additional resources on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Accessories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segment to capitalize on its significant growth.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targeted marketing and sales strategies to enhance its market presence.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Evaluate customer feedback and market trends in this segment to drive innovation and maintain the growth trajectory.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 strategies to boost the product line in the networking segment to diversify offerings and stimulate growth.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idx="4294967295" type="subTitle"/>
          </p:nvPr>
        </p:nvSpPr>
        <p:spPr>
          <a:xfrm>
            <a:off x="154500" y="2251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Request-5</a:t>
            </a:r>
            <a:endParaRPr sz="1200"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297500" y="163975"/>
            <a:ext cx="7446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Get the </a:t>
            </a: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that have the </a:t>
            </a: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lowest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manufacturing costs.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final output should contain these fields product_code, product and manufacturing_cost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1323950" y="2334250"/>
            <a:ext cx="1019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50" y="3840125"/>
            <a:ext cx="5999900" cy="1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150" y="767025"/>
            <a:ext cx="5069799" cy="2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360950" y="1822775"/>
            <a:ext cx="893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336900" y="4105775"/>
            <a:ext cx="893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idx="4294967295" type="subTitle"/>
          </p:nvPr>
        </p:nvSpPr>
        <p:spPr>
          <a:xfrm>
            <a:off x="764100" y="301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Request-5 Insight</a:t>
            </a:r>
            <a:endParaRPr sz="1200"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25" y="1458950"/>
            <a:ext cx="2475375" cy="2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1218200" y="3735800"/>
            <a:ext cx="2544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AQ HOME Allin1 Gen 2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3151250" y="2182725"/>
            <a:ext cx="1080900" cy="91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240.54 $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825" y="1299400"/>
            <a:ext cx="2880250" cy="27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5865425" y="3735800"/>
            <a:ext cx="2544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AQ Master wired x1 Ms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914750" y="2145625"/>
            <a:ext cx="1036800" cy="95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0.89 $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389675" y="1100875"/>
            <a:ext cx="2643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Maximum </a:t>
            </a: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manufacturing cost</a:t>
            </a:r>
            <a:endParaRPr b="1"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5611750" y="1100875"/>
            <a:ext cx="2643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Minimum</a:t>
            </a: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manufacturing cost</a:t>
            </a:r>
            <a:endParaRPr b="1"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1470850" y="3971425"/>
            <a:ext cx="158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 A6120110206 )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6316575" y="3958400"/>
            <a:ext cx="145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 A2118150101 )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idx="4294967295" type="subTitle"/>
          </p:nvPr>
        </p:nvSpPr>
        <p:spPr>
          <a:xfrm>
            <a:off x="764100" y="301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Request-5</a:t>
            </a:r>
            <a:endParaRPr sz="1200"/>
          </a:p>
        </p:txBody>
      </p:sp>
      <p:sp>
        <p:nvSpPr>
          <p:cNvPr id="361" name="Google Shape;361;p35"/>
          <p:cNvSpPr txBox="1"/>
          <p:nvPr/>
        </p:nvSpPr>
        <p:spPr>
          <a:xfrm>
            <a:off x="1215200" y="1173075"/>
            <a:ext cx="72009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Identified the products with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highest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lowest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manufacturing costs.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Conduct a thorough review of production processes for high-cost products to identify potential cost-saving measures.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the production methods of low-cost products to replicate efficient practices across other product lines.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Consider supplier negotiations and bulk purchasing strategies to reduce raw material costs.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continuous improvement initiatives to streamline manufacturing processes and enhance cost efficiency.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1479875" y="1389050"/>
            <a:ext cx="5838300" cy="523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1479875" y="2200225"/>
            <a:ext cx="5838300" cy="523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1479875" y="2957200"/>
            <a:ext cx="5838300" cy="523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1479875" y="3714175"/>
            <a:ext cx="5838300" cy="523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1606225" y="1452800"/>
            <a:ext cx="1660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Overview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2896600" y="1348550"/>
            <a:ext cx="4169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About Atliq Hardwares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Objectives and Challenges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1691450" y="3790363"/>
            <a:ext cx="1931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3373850" y="2152875"/>
            <a:ext cx="4169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Understanding the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Methodologies and Tools Used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704500" y="3078275"/>
            <a:ext cx="5108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Insights and Findings from the Ad hoc requests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1668400" y="2297625"/>
            <a:ext cx="1931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Analysis Approach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Request-6</a:t>
            </a:r>
            <a:endParaRPr sz="1200"/>
          </a:p>
        </p:txBody>
      </p:sp>
      <p:sp>
        <p:nvSpPr>
          <p:cNvPr id="367" name="Google Shape;367;p36"/>
          <p:cNvSpPr txBox="1"/>
          <p:nvPr>
            <p:ph idx="1" type="body"/>
          </p:nvPr>
        </p:nvSpPr>
        <p:spPr>
          <a:xfrm>
            <a:off x="1221300" y="227000"/>
            <a:ext cx="73743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280">
                <a:latin typeface="Arial"/>
                <a:ea typeface="Arial"/>
                <a:cs typeface="Arial"/>
                <a:sym typeface="Arial"/>
              </a:rPr>
              <a:t>Generate a report which contains the </a:t>
            </a:r>
            <a:r>
              <a:rPr lang="en-GB" sz="128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top 5</a:t>
            </a:r>
            <a:r>
              <a:rPr lang="en-GB" sz="1280">
                <a:latin typeface="Arial"/>
                <a:ea typeface="Arial"/>
                <a:cs typeface="Arial"/>
                <a:sym typeface="Arial"/>
              </a:rPr>
              <a:t> customers who received an average high </a:t>
            </a:r>
            <a:r>
              <a:rPr lang="en-GB" sz="128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pre_invoice_discount_pct</a:t>
            </a:r>
            <a:r>
              <a:rPr lang="en-GB" sz="1280">
                <a:latin typeface="Arial"/>
                <a:ea typeface="Arial"/>
                <a:cs typeface="Arial"/>
                <a:sym typeface="Arial"/>
              </a:rPr>
              <a:t> for the fiscal year 2021 and in the </a:t>
            </a:r>
            <a:r>
              <a:rPr lang="en-GB" sz="128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Indian</a:t>
            </a:r>
            <a:r>
              <a:rPr lang="en-GB" sz="1280">
                <a:latin typeface="Arial"/>
                <a:ea typeface="Arial"/>
                <a:cs typeface="Arial"/>
                <a:sym typeface="Arial"/>
              </a:rPr>
              <a:t> market. </a:t>
            </a:r>
            <a:endParaRPr sz="1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280">
                <a:latin typeface="Arial"/>
                <a:ea typeface="Arial"/>
                <a:cs typeface="Arial"/>
                <a:sym typeface="Arial"/>
              </a:rPr>
              <a:t>The final output contains these fields, customer_code, customer and Average_discount_percentage</a:t>
            </a:r>
            <a:endParaRPr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1562575" y="3914275"/>
            <a:ext cx="1019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 b="1503" l="0" r="0" t="1503"/>
          <a:stretch/>
        </p:blipFill>
        <p:spPr>
          <a:xfrm>
            <a:off x="1262300" y="1329575"/>
            <a:ext cx="7192899" cy="36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94500" y="2507575"/>
            <a:ext cx="662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idx="4294967295" type="subTitle"/>
          </p:nvPr>
        </p:nvSpPr>
        <p:spPr>
          <a:xfrm>
            <a:off x="154500" y="244175"/>
            <a:ext cx="20703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Request-6 Insight</a:t>
            </a:r>
            <a:endParaRPr sz="1200"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 b="2883" l="0" r="0" t="2892"/>
          <a:stretch/>
        </p:blipFill>
        <p:spPr>
          <a:xfrm>
            <a:off x="4754475" y="911425"/>
            <a:ext cx="4197016" cy="40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2328125" y="279700"/>
            <a:ext cx="23190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Top  5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Customers  with highest average discount percentage for FY 2021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75" y="1698350"/>
            <a:ext cx="46005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101275" y="1300425"/>
            <a:ext cx="203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idx="4294967295" type="subTitle"/>
          </p:nvPr>
        </p:nvSpPr>
        <p:spPr>
          <a:xfrm>
            <a:off x="154500" y="244175"/>
            <a:ext cx="20703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Request-6</a:t>
            </a:r>
            <a:endParaRPr sz="1200"/>
          </a:p>
        </p:txBody>
      </p:sp>
      <p:sp>
        <p:nvSpPr>
          <p:cNvPr id="385" name="Google Shape;385;p38"/>
          <p:cNvSpPr txBox="1"/>
          <p:nvPr/>
        </p:nvSpPr>
        <p:spPr>
          <a:xfrm>
            <a:off x="1074825" y="837200"/>
            <a:ext cx="72912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Identified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top 5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customers in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India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the highest average pre-invoice discount percentage in 2021.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Engage in negotiations to secure more favorable terms with these high-discount customers, thereby improving profit margins.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the purchasing patterns and discount structures to find opportunities for cost optimization.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loyalty programs or volume-based incentives to maintain customer satisfaction while reducing the average discount rate.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Explore alternative pricing strategies that align with business objectives without compromising customer relationships.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idx="4294967295" type="subTitle"/>
          </p:nvPr>
        </p:nvSpPr>
        <p:spPr>
          <a:xfrm>
            <a:off x="142475" y="2562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Request-7</a:t>
            </a:r>
            <a:endParaRPr sz="1200"/>
          </a:p>
        </p:txBody>
      </p:sp>
      <p:sp>
        <p:nvSpPr>
          <p:cNvPr id="391" name="Google Shape;391;p39"/>
          <p:cNvSpPr txBox="1"/>
          <p:nvPr>
            <p:ph idx="1" type="body"/>
          </p:nvPr>
        </p:nvSpPr>
        <p:spPr>
          <a:xfrm>
            <a:off x="1270425" y="653125"/>
            <a:ext cx="39633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Get the complete report of the </a:t>
            </a:r>
            <a:r>
              <a:rPr lang="en-GB" sz="12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Gross sales</a:t>
            </a:r>
            <a:r>
              <a:rPr lang="en-GB" sz="1260">
                <a:latin typeface="Arial"/>
                <a:ea typeface="Arial"/>
                <a:cs typeface="Arial"/>
                <a:sym typeface="Arial"/>
              </a:rPr>
              <a:t> amount for the customer “</a:t>
            </a:r>
            <a:r>
              <a:rPr lang="en-GB" sz="12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Atliq Exclusive</a:t>
            </a:r>
            <a:r>
              <a:rPr lang="en-GB" sz="1260">
                <a:latin typeface="Arial"/>
                <a:ea typeface="Arial"/>
                <a:cs typeface="Arial"/>
                <a:sym typeface="Arial"/>
              </a:rPr>
              <a:t>” for each month . 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This analysis helps to get an idea of low and high-performing months and take strategic decisions. 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The final report contains these columns: 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●"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Month 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●"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Year 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●"/>
            </a:pPr>
            <a:r>
              <a:rPr lang="en-GB" sz="1260">
                <a:latin typeface="Arial"/>
                <a:ea typeface="Arial"/>
                <a:cs typeface="Arial"/>
                <a:sym typeface="Arial"/>
              </a:rPr>
              <a:t>Gross sales Amount</a:t>
            </a:r>
            <a:endParaRPr sz="126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6864475" y="103425"/>
            <a:ext cx="1019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25" y="424125"/>
            <a:ext cx="3577175" cy="4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idx="4294967295" type="subTitle"/>
          </p:nvPr>
        </p:nvSpPr>
        <p:spPr>
          <a:xfrm>
            <a:off x="142475" y="2562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Request-7</a:t>
            </a:r>
            <a:endParaRPr sz="1200"/>
          </a:p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1194225" y="272125"/>
            <a:ext cx="68058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160">
                <a:latin typeface="Arial"/>
                <a:ea typeface="Arial"/>
                <a:cs typeface="Arial"/>
                <a:sym typeface="Arial"/>
              </a:rPr>
              <a:t>Get the complete report of the </a:t>
            </a:r>
            <a:r>
              <a:rPr lang="en-GB" sz="11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Gross sales</a:t>
            </a:r>
            <a:r>
              <a:rPr lang="en-GB" sz="1160">
                <a:latin typeface="Arial"/>
                <a:ea typeface="Arial"/>
                <a:cs typeface="Arial"/>
                <a:sym typeface="Arial"/>
              </a:rPr>
              <a:t> amount for the customer “</a:t>
            </a:r>
            <a:r>
              <a:rPr lang="en-GB" sz="11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Atliq Exclusive</a:t>
            </a:r>
            <a:r>
              <a:rPr lang="en-GB" sz="1160">
                <a:latin typeface="Arial"/>
                <a:ea typeface="Arial"/>
                <a:cs typeface="Arial"/>
                <a:sym typeface="Arial"/>
              </a:rPr>
              <a:t>” for each month . </a:t>
            </a:r>
            <a:endParaRPr sz="11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160">
                <a:latin typeface="Arial"/>
                <a:ea typeface="Arial"/>
                <a:cs typeface="Arial"/>
                <a:sym typeface="Arial"/>
              </a:rPr>
              <a:t>This analysis helps to get an idea of low and high-performing months and take strategic decisions. </a:t>
            </a:r>
            <a:endParaRPr sz="11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160">
                <a:latin typeface="Arial"/>
                <a:ea typeface="Arial"/>
                <a:cs typeface="Arial"/>
                <a:sym typeface="Arial"/>
              </a:rPr>
              <a:t>The final report contains these columns: Month, Year and Gross sales Amount</a:t>
            </a:r>
            <a:endParaRPr sz="116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335350" y="2403450"/>
            <a:ext cx="1019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50" y="1116025"/>
            <a:ext cx="6616874" cy="39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idx="4294967295" type="subTitle"/>
          </p:nvPr>
        </p:nvSpPr>
        <p:spPr>
          <a:xfrm>
            <a:off x="204475" y="2562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Request-7 Insight</a:t>
            </a:r>
            <a:endParaRPr sz="1200"/>
          </a:p>
        </p:txBody>
      </p:sp>
      <p:pic>
        <p:nvPicPr>
          <p:cNvPr id="407" name="Google Shape;4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5" y="2328100"/>
            <a:ext cx="4801600" cy="2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300" y="2328100"/>
            <a:ext cx="4072700" cy="2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325" y="88925"/>
            <a:ext cx="3599425" cy="1923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 txBox="1"/>
          <p:nvPr/>
        </p:nvSpPr>
        <p:spPr>
          <a:xfrm>
            <a:off x="4625025" y="1903525"/>
            <a:ext cx="649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endParaRPr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2092375" y="4764600"/>
            <a:ext cx="649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endParaRPr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6782750" y="4764600"/>
            <a:ext cx="649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2021</a:t>
            </a:r>
            <a:endParaRPr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7128700" y="315825"/>
            <a:ext cx="1768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Monthly Gross Sales </a:t>
            </a:r>
            <a:endParaRPr b="1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b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Million</a:t>
            </a:r>
            <a:endParaRPr b="1"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idx="4294967295" type="subTitle"/>
          </p:nvPr>
        </p:nvSpPr>
        <p:spPr>
          <a:xfrm>
            <a:off x="204475" y="2562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Request-7</a:t>
            </a:r>
            <a:endParaRPr sz="1200"/>
          </a:p>
        </p:txBody>
      </p:sp>
      <p:sp>
        <p:nvSpPr>
          <p:cNvPr id="419" name="Google Shape;419;p42"/>
          <p:cNvSpPr txBox="1"/>
          <p:nvPr/>
        </p:nvSpPr>
        <p:spPr>
          <a:xfrm>
            <a:off x="1084850" y="808125"/>
            <a:ext cx="75348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Monthly gross sales for "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Atliq Exclusive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 show peak sales in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November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both 2019 and 2020.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Sales declined in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March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2020 and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April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2021.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 major promotions and marketing efforts in November to capitalize on peak sales periods.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inventory levels before November to meet higher demand and avoid stockouts.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Investigate the reasons for sales declines in March 2020 and April 2021, and implement targeted marketing strategies or discounts during these months to boost sales.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Adjust inventory and operational strategies to ensure resilience during low sales periods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idx="4294967295" type="subTitle"/>
          </p:nvPr>
        </p:nvSpPr>
        <p:spPr>
          <a:xfrm>
            <a:off x="106375" y="2251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Request-8</a:t>
            </a:r>
            <a:endParaRPr sz="1200"/>
          </a:p>
        </p:txBody>
      </p:sp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1297500" y="260075"/>
            <a:ext cx="74283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66877"/>
              <a:buNone/>
            </a:pPr>
            <a:r>
              <a:rPr lang="en-GB" sz="1274">
                <a:latin typeface="Arial"/>
                <a:ea typeface="Arial"/>
                <a:cs typeface="Arial"/>
                <a:sym typeface="Arial"/>
              </a:rPr>
              <a:t>In which </a:t>
            </a:r>
            <a:r>
              <a:rPr lang="en-GB" sz="1274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quarter</a:t>
            </a:r>
            <a:r>
              <a:rPr lang="en-GB" sz="1274">
                <a:latin typeface="Arial"/>
                <a:ea typeface="Arial"/>
                <a:cs typeface="Arial"/>
                <a:sym typeface="Arial"/>
              </a:rPr>
              <a:t> of 2020, got the maximum </a:t>
            </a:r>
            <a:r>
              <a:rPr lang="en-GB" sz="1274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total_sold_quantity</a:t>
            </a:r>
            <a:r>
              <a:rPr lang="en-GB" sz="1274">
                <a:latin typeface="Arial"/>
                <a:ea typeface="Arial"/>
                <a:cs typeface="Arial"/>
                <a:sym typeface="Arial"/>
              </a:rPr>
              <a:t>? </a:t>
            </a:r>
            <a:endParaRPr sz="127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66877"/>
              <a:buNone/>
            </a:pPr>
            <a:r>
              <a:t/>
            </a:r>
            <a:endParaRPr sz="127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66877"/>
              <a:buNone/>
            </a:pPr>
            <a:r>
              <a:rPr lang="en-GB" sz="1274">
                <a:latin typeface="Arial"/>
                <a:ea typeface="Arial"/>
                <a:cs typeface="Arial"/>
                <a:sym typeface="Arial"/>
              </a:rPr>
              <a:t>The final output contains these fields sorted by the total_sold_quantity, Quarter, total_sold_quantity</a:t>
            </a:r>
            <a:endParaRPr sz="127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81971"/>
              <a:buNone/>
            </a:pPr>
            <a:r>
              <a:t/>
            </a:r>
            <a:endParaRPr sz="104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00" y="1461825"/>
            <a:ext cx="3320750" cy="2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/>
        </p:nvSpPr>
        <p:spPr>
          <a:xfrm>
            <a:off x="1596200" y="1127950"/>
            <a:ext cx="1768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6225350" y="1104900"/>
            <a:ext cx="1967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61825"/>
            <a:ext cx="4423600" cy="35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Request-8</a:t>
            </a:r>
            <a:endParaRPr sz="1200"/>
          </a:p>
        </p:txBody>
      </p:sp>
      <p:pic>
        <p:nvPicPr>
          <p:cNvPr id="435" name="Google Shape;435;p44"/>
          <p:cNvPicPr preferRelativeResize="0"/>
          <p:nvPr/>
        </p:nvPicPr>
        <p:blipFill rotWithShape="1">
          <a:blip r:embed="rId3">
            <a:alphaModFix/>
          </a:blip>
          <a:srcRect b="0" l="3497" r="3497" t="0"/>
          <a:stretch/>
        </p:blipFill>
        <p:spPr>
          <a:xfrm>
            <a:off x="4487275" y="945875"/>
            <a:ext cx="4504325" cy="35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4890825" y="622625"/>
            <a:ext cx="3618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Total Sold Quantity </a:t>
            </a: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Quarter </a:t>
            </a: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b="1"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FY 2020</a:t>
            </a:r>
            <a:endParaRPr b="1" sz="1300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253675" y="1225225"/>
            <a:ext cx="41658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Q1 2020 had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highest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total sold quantity at around 7 million units.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Q3 2020 had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lowest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at approximately 2.1 million units.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and replicate the successful strategies from Q1 in future sales cycles.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 and address factors contributing to the decline in Q3 to enhance sales performance.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Adjust marketing and sales efforts based on seasonal trends and external factors to maintain consistent sales throughout the year.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idx="4294967295" type="subTitle"/>
          </p:nvPr>
        </p:nvSpPr>
        <p:spPr>
          <a:xfrm>
            <a:off x="783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Request-9</a:t>
            </a:r>
            <a:endParaRPr sz="1200"/>
          </a:p>
        </p:txBody>
      </p:sp>
      <p:sp>
        <p:nvSpPr>
          <p:cNvPr id="443" name="Google Shape;443;p45"/>
          <p:cNvSpPr txBox="1"/>
          <p:nvPr>
            <p:ph idx="1" type="body"/>
          </p:nvPr>
        </p:nvSpPr>
        <p:spPr>
          <a:xfrm>
            <a:off x="1145100" y="150800"/>
            <a:ext cx="68328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channel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helped to bring more </a:t>
            </a:r>
            <a:r>
              <a:rPr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gross sales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in the fiscal year 2021 and the percentage of </a:t>
            </a:r>
            <a:r>
              <a:rPr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contribution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?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The final output contains these fields, channel, gross_sales_mln, percentage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1151025" y="867275"/>
            <a:ext cx="11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0" y="1310375"/>
            <a:ext cx="8422198" cy="3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>
            <p:ph type="title"/>
          </p:nvPr>
        </p:nvSpPr>
        <p:spPr>
          <a:xfrm>
            <a:off x="730925" y="3295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Overview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730925" y="816725"/>
            <a:ext cx="7904700" cy="39297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14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Atliq Hardwares</a:t>
            </a: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, a top computer hardware producer in India and other countries, needs better data insights to make smart decisions.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To fix this, they want to hire junior data analysts and grow their analytics team.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Tony Sharma</a:t>
            </a: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, the data analytics director, created a SQL challenge to test candidates' tech and soft skills.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The challenge involves solving 10 business questions using SQL to extract insights from company data.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This test checks candidates' SQL skills, analytical thinking, and ability to explain data clearly.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Atliq Hardwares wants to find talented people who can help make data-driven decisions and support the company's growth.</a:t>
            </a:r>
            <a:endParaRPr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idx="4294967295" type="subTitle"/>
          </p:nvPr>
        </p:nvSpPr>
        <p:spPr>
          <a:xfrm>
            <a:off x="172525" y="296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Request-9</a:t>
            </a:r>
            <a:endParaRPr sz="1200"/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225" y="296313"/>
            <a:ext cx="5767275" cy="45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>
            <p:ph idx="1" type="body"/>
          </p:nvPr>
        </p:nvSpPr>
        <p:spPr>
          <a:xfrm>
            <a:off x="5340025" y="1946550"/>
            <a:ext cx="22830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Channel </a:t>
            </a:r>
            <a:r>
              <a:rPr b="1"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Sales Contribution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In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FY 2021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1656148" y="1883100"/>
            <a:ext cx="1280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5" y="2343150"/>
            <a:ext cx="4449350" cy="1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idx="4294967295" type="subTitle"/>
          </p:nvPr>
        </p:nvSpPr>
        <p:spPr>
          <a:xfrm>
            <a:off x="172525" y="296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Request-9 </a:t>
            </a:r>
            <a:endParaRPr sz="1200"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225" y="296313"/>
            <a:ext cx="5767275" cy="45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5340025" y="1946550"/>
            <a:ext cx="22830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Channel </a:t>
            </a:r>
            <a:r>
              <a:rPr b="1" lang="en-GB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Sales Contribution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In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FY 2021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397050" y="1570125"/>
            <a:ext cx="36006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Retailer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channel led with 73.22% of total gross sales.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Direct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sales contributed 15.47%.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Distributor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sales contributed 11.31%.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Strengthen relationships and marketing efforts with retail partners.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Enhance direct and distributor sales strategies to diversify revenue streams and reduce reliance on retailers.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/>
          <p:nvPr>
            <p:ph idx="4294967295" type="subTitle"/>
          </p:nvPr>
        </p:nvSpPr>
        <p:spPr>
          <a:xfrm>
            <a:off x="83325" y="301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Request-10</a:t>
            </a:r>
            <a:endParaRPr sz="1200"/>
          </a:p>
        </p:txBody>
      </p:sp>
      <p:sp>
        <p:nvSpPr>
          <p:cNvPr id="468" name="Google Shape;468;p48"/>
          <p:cNvSpPr txBox="1"/>
          <p:nvPr>
            <p:ph idx="1" type="body"/>
          </p:nvPr>
        </p:nvSpPr>
        <p:spPr>
          <a:xfrm>
            <a:off x="1080925" y="204450"/>
            <a:ext cx="7022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60">
                <a:latin typeface="Arial"/>
                <a:ea typeface="Arial"/>
                <a:cs typeface="Arial"/>
                <a:sym typeface="Arial"/>
              </a:rPr>
              <a:t>Get the </a:t>
            </a:r>
            <a:r>
              <a:rPr b="1" lang="en-GB" sz="10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Top 3</a:t>
            </a:r>
            <a:r>
              <a:rPr lang="en-GB" sz="1060">
                <a:latin typeface="Arial"/>
                <a:ea typeface="Arial"/>
                <a:cs typeface="Arial"/>
                <a:sym typeface="Arial"/>
              </a:rPr>
              <a:t> products in each </a:t>
            </a:r>
            <a:r>
              <a:rPr lang="en-GB" sz="10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division</a:t>
            </a:r>
            <a:r>
              <a:rPr lang="en-GB" sz="1060">
                <a:latin typeface="Arial"/>
                <a:ea typeface="Arial"/>
                <a:cs typeface="Arial"/>
                <a:sym typeface="Arial"/>
              </a:rPr>
              <a:t> that have a high total_sold_quantity in the fiscal_year 2021? </a:t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60">
                <a:latin typeface="Arial"/>
                <a:ea typeface="Arial"/>
                <a:cs typeface="Arial"/>
                <a:sym typeface="Arial"/>
              </a:rPr>
              <a:t>The final output contains these fields, division, product_code, product, total_sold_quantity, rank_order</a:t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6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50" y="1172000"/>
            <a:ext cx="7807400" cy="3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8"/>
          <p:cNvSpPr txBox="1"/>
          <p:nvPr/>
        </p:nvSpPr>
        <p:spPr>
          <a:xfrm>
            <a:off x="189500" y="2488525"/>
            <a:ext cx="839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idx="4294967295" type="subTitle"/>
          </p:nvPr>
        </p:nvSpPr>
        <p:spPr>
          <a:xfrm>
            <a:off x="83325" y="30132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Request-10</a:t>
            </a:r>
            <a:endParaRPr sz="1200"/>
          </a:p>
        </p:txBody>
      </p: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1080925" y="204450"/>
            <a:ext cx="7022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60">
                <a:latin typeface="Arial"/>
                <a:ea typeface="Arial"/>
                <a:cs typeface="Arial"/>
                <a:sym typeface="Arial"/>
              </a:rPr>
              <a:t>Get the </a:t>
            </a:r>
            <a:r>
              <a:rPr b="1" lang="en-GB" sz="10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Top 3</a:t>
            </a:r>
            <a:r>
              <a:rPr lang="en-GB" sz="1060">
                <a:latin typeface="Arial"/>
                <a:ea typeface="Arial"/>
                <a:cs typeface="Arial"/>
                <a:sym typeface="Arial"/>
              </a:rPr>
              <a:t> products in each </a:t>
            </a:r>
            <a:r>
              <a:rPr lang="en-GB" sz="106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division</a:t>
            </a:r>
            <a:r>
              <a:rPr lang="en-GB" sz="1060">
                <a:latin typeface="Arial"/>
                <a:ea typeface="Arial"/>
                <a:cs typeface="Arial"/>
                <a:sym typeface="Arial"/>
              </a:rPr>
              <a:t> that have a high total_sold_quantity in the fiscal_year 2021? </a:t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060">
                <a:latin typeface="Arial"/>
                <a:ea typeface="Arial"/>
                <a:cs typeface="Arial"/>
                <a:sym typeface="Arial"/>
              </a:rPr>
              <a:t>The final output contains these fields, division, product_code, product, total_sold_quantity, rank_order</a:t>
            </a:r>
            <a:endParaRPr sz="106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6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25" y="2012775"/>
            <a:ext cx="6316574" cy="24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 txBox="1"/>
          <p:nvPr/>
        </p:nvSpPr>
        <p:spPr>
          <a:xfrm>
            <a:off x="1105900" y="1529025"/>
            <a:ext cx="1678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idx="4294967295" type="subTitle"/>
          </p:nvPr>
        </p:nvSpPr>
        <p:spPr>
          <a:xfrm>
            <a:off x="181575" y="24720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Request-10 Insight</a:t>
            </a:r>
            <a:endParaRPr sz="1200"/>
          </a:p>
        </p:txBody>
      </p:sp>
      <p:sp>
        <p:nvSpPr>
          <p:cNvPr id="484" name="Google Shape;484;p50"/>
          <p:cNvSpPr txBox="1"/>
          <p:nvPr/>
        </p:nvSpPr>
        <p:spPr>
          <a:xfrm>
            <a:off x="1091875" y="1497825"/>
            <a:ext cx="758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 &amp; S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4050600" y="1452725"/>
            <a:ext cx="758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 &amp; A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7090575" y="1452725"/>
            <a:ext cx="758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PC</a:t>
            </a:r>
            <a:endParaRPr b="1"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2201775" y="247200"/>
            <a:ext cx="5296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Top 3 </a:t>
            </a:r>
            <a:r>
              <a:rPr b="1"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Products in Each division by </a:t>
            </a:r>
            <a:endParaRPr b="1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highest sold quantity </a:t>
            </a:r>
            <a:endParaRPr b="1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endParaRPr b="1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F0FF"/>
                </a:solidFill>
                <a:latin typeface="Lato"/>
                <a:ea typeface="Lato"/>
                <a:cs typeface="Lato"/>
                <a:sym typeface="Lato"/>
              </a:rPr>
              <a:t>FY 2021</a:t>
            </a:r>
            <a:endParaRPr b="1">
              <a:solidFill>
                <a:srgbClr val="D9F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549" y="1941525"/>
            <a:ext cx="3075249" cy="258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300" y="1941525"/>
            <a:ext cx="3075250" cy="25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0" y="1941525"/>
            <a:ext cx="2945025" cy="25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>
            <p:ph idx="4294967295" type="subTitle"/>
          </p:nvPr>
        </p:nvSpPr>
        <p:spPr>
          <a:xfrm>
            <a:off x="181575" y="24720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Request-10 Insight</a:t>
            </a:r>
            <a:endParaRPr sz="1200"/>
          </a:p>
        </p:txBody>
      </p:sp>
      <p:sp>
        <p:nvSpPr>
          <p:cNvPr id="496" name="Google Shape;496;p51"/>
          <p:cNvSpPr txBox="1"/>
          <p:nvPr/>
        </p:nvSpPr>
        <p:spPr>
          <a:xfrm>
            <a:off x="1335500" y="1164050"/>
            <a:ext cx="69483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Identified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top 3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products in each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division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by total sold quantity in 2021.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 production and marketing efforts on these top-selling products to maximize revenue.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Leverage the success of these products by highlighting them in promotions and advertising campaigns.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Ensure optimal inventory levels for these products to meet demand and prevent stockouts.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Analyze customer feedback and market trends for these products to sustain and enhance their performance.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/>
        </p:nvSpPr>
        <p:spPr>
          <a:xfrm>
            <a:off x="1237250" y="476250"/>
            <a:ext cx="6740700" cy="4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❖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Conducted a comprehensive SQL analysis on Atliq Hardwares' sales and product data.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❖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findings include a significant increase in unique products and identification of top-performing segments and customers.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❖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Seasonal sales trends were uncovered, highlighting peak and low sales periods.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❖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Recommendations focused on targeted R&amp;D investments, cost-saving measures, strategic marketing efforts, and strengthening key sales channel relationships.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❖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insights will enable Atliq Hardwares to make informed decisions, optimize operations, and drive growth in the competitive computer hardware market.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type="title"/>
          </p:nvPr>
        </p:nvSpPr>
        <p:spPr>
          <a:xfrm>
            <a:off x="3149875" y="21450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2"/>
                </a:solidFill>
              </a:rPr>
              <a:t>Thank you!</a:t>
            </a:r>
            <a:endParaRPr b="1"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956500" y="393750"/>
            <a:ext cx="21657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8058"/>
              <a:buNone/>
            </a:pPr>
            <a:r>
              <a:rPr b="1" lang="en-GB" sz="2060">
                <a:solidFill>
                  <a:schemeClr val="accent2"/>
                </a:solidFill>
              </a:rPr>
              <a:t>Data </a:t>
            </a:r>
            <a:r>
              <a:rPr b="1" lang="en-GB" sz="2060">
                <a:solidFill>
                  <a:schemeClr val="accent2"/>
                </a:solidFill>
              </a:rPr>
              <a:t>Overview</a:t>
            </a:r>
            <a:endParaRPr b="1" sz="2060">
              <a:solidFill>
                <a:schemeClr val="accent2"/>
              </a:solidFill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675" y="252650"/>
            <a:ext cx="5513475" cy="4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442000" y="1757575"/>
            <a:ext cx="26802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Given the sales data from the fiscal years 2020 and 2021, the data is provided in the fact tables and dimension tables.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487275" y="3813100"/>
            <a:ext cx="2111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Note: Fiscal year from (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September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August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 for Analysis</a:t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2653025" y="1536100"/>
            <a:ext cx="48909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3D85C6"/>
                </a:solidFill>
              </a:rPr>
              <a:t>MySql</a:t>
            </a:r>
            <a:r>
              <a:rPr lang="en-GB" sz="1600">
                <a:solidFill>
                  <a:srgbClr val="FFFFFF"/>
                </a:solidFill>
              </a:rPr>
              <a:t> for data querying and manipulation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2653025" y="2384796"/>
            <a:ext cx="37539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2"/>
                </a:solidFill>
              </a:rPr>
              <a:t>Power BI</a:t>
            </a:r>
            <a:r>
              <a:rPr lang="en-GB" sz="1600">
                <a:solidFill>
                  <a:srgbClr val="FFFFFF"/>
                </a:solidFill>
              </a:rPr>
              <a:t> for data insights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6" name="Google Shape;236;p21" title="File:MySQL text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611463"/>
            <a:ext cx="1156024" cy="3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 title="File:New Power BI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850" y="2328125"/>
            <a:ext cx="646477" cy="64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title="File:Google Slides logo (2014-2020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098" y="3415125"/>
            <a:ext cx="453989" cy="646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2685050" y="3440025"/>
            <a:ext cx="3054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Google Slides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presentation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 title="Search results &lt; Expression Atlas &lt; EMBL-EBI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250" y="121325"/>
            <a:ext cx="4900850" cy="49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/>
          <p:nvPr/>
        </p:nvSpPr>
        <p:spPr>
          <a:xfrm>
            <a:off x="857300" y="1685175"/>
            <a:ext cx="3979500" cy="2628000"/>
          </a:xfrm>
          <a:prstGeom prst="rect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 HOC QUERY REQUESTS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QUERY RESULTS</a:t>
            </a:r>
            <a:r>
              <a:rPr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 sz="2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INSIGHTS</a:t>
            </a:r>
            <a:endParaRPr sz="2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 01</a:t>
            </a:r>
            <a:endParaRPr sz="1200"/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1297500" y="712300"/>
            <a:ext cx="43497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Provide the list of markets in which customer "</a:t>
            </a:r>
            <a:r>
              <a:rPr lang="en-GB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Atliq Exclusive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operates its business in the </a:t>
            </a:r>
            <a:r>
              <a:rPr lang="en-GB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APAC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region.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6691550" y="288275"/>
            <a:ext cx="920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24" y="730775"/>
            <a:ext cx="1632000" cy="36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50" y="2721350"/>
            <a:ext cx="5697300" cy="14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226600" y="2283000"/>
            <a:ext cx="2517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/>
        </p:nvSpPr>
        <p:spPr>
          <a:xfrm>
            <a:off x="154500" y="199050"/>
            <a:ext cx="1427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Request-1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150" y="90250"/>
            <a:ext cx="5971375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78200" y="1625275"/>
            <a:ext cx="3300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Identified distinct markets in the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APAC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region where "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Atliq Exclusive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 operates.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CB9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Recommendation</a:t>
            </a: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Roboto"/>
              <a:buChar char="❖"/>
            </a:pPr>
            <a:r>
              <a:rPr lang="en-GB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Focus marketing efforts on these identified markets to strengthen the brand presence.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idx="4294967295" type="subTitle"/>
          </p:nvPr>
        </p:nvSpPr>
        <p:spPr>
          <a:xfrm>
            <a:off x="154500" y="2441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Request-2</a:t>
            </a:r>
            <a:endParaRPr sz="1200"/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1140100" y="566900"/>
            <a:ext cx="6823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What is the percentage of unique product increase in 2021 vs. 2020?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317825" y="1464800"/>
            <a:ext cx="981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3" y="1962575"/>
            <a:ext cx="8902375" cy="2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